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8"/>
  </p:notesMasterIdLst>
  <p:sldIdLst>
    <p:sldId id="274" r:id="rId2"/>
    <p:sldId id="257" r:id="rId3"/>
    <p:sldId id="258" r:id="rId4"/>
    <p:sldId id="259" r:id="rId5"/>
    <p:sldId id="260" r:id="rId6"/>
    <p:sldId id="261" r:id="rId7"/>
    <p:sldId id="290" r:id="rId8"/>
    <p:sldId id="279" r:id="rId9"/>
    <p:sldId id="287" r:id="rId10"/>
    <p:sldId id="281" r:id="rId11"/>
    <p:sldId id="288" r:id="rId12"/>
    <p:sldId id="295" r:id="rId13"/>
    <p:sldId id="296" r:id="rId14"/>
    <p:sldId id="297" r:id="rId15"/>
    <p:sldId id="298" r:id="rId16"/>
    <p:sldId id="299" r:id="rId17"/>
    <p:sldId id="262" r:id="rId18"/>
    <p:sldId id="263" r:id="rId19"/>
    <p:sldId id="264" r:id="rId20"/>
    <p:sldId id="270" r:id="rId21"/>
    <p:sldId id="265" r:id="rId22"/>
    <p:sldId id="266" r:id="rId23"/>
    <p:sldId id="269" r:id="rId24"/>
    <p:sldId id="309" r:id="rId25"/>
    <p:sldId id="310" r:id="rId26"/>
    <p:sldId id="268" r:id="rId27"/>
    <p:sldId id="300" r:id="rId28"/>
    <p:sldId id="301" r:id="rId29"/>
    <p:sldId id="302" r:id="rId30"/>
    <p:sldId id="303" r:id="rId31"/>
    <p:sldId id="304" r:id="rId32"/>
    <p:sldId id="305" r:id="rId33"/>
    <p:sldId id="306" r:id="rId34"/>
    <p:sldId id="307" r:id="rId35"/>
    <p:sldId id="308" r:id="rId36"/>
    <p:sldId id="272" r:id="rId37"/>
  </p:sldIdLst>
  <p:sldSz cx="18288000" cy="10287000"/>
  <p:notesSz cx="6858000" cy="9144000"/>
  <p:embeddedFontLst>
    <p:embeddedFont>
      <p:font typeface="Instrument Sans Medium" panose="020B0604020202020204" charset="0"/>
      <p:regular r:id="rId39"/>
    </p:embeddedFont>
    <p:embeddedFont>
      <p:font typeface="Instrument Sans Semi Bold" panose="020B0604020202020204" charset="0"/>
      <p:regular r:id="rId40"/>
    </p:embeddedFont>
    <p:embeddedFont>
      <p:font typeface="Poppins Bold" panose="020B0604020202020204" charset="0"/>
      <p:regular r:id="rId41"/>
    </p:embeddedFont>
    <p:embeddedFont>
      <p:font typeface="Poppins Light Bold" panose="020B0604020202020204" charset="0"/>
      <p:regular r:id="rId42"/>
    </p:embeddedFont>
    <p:embeddedFont>
      <p:font typeface="Poppins Medium" panose="00000600000000000000" pitchFamily="2" charset="0"/>
      <p:regular r:id="rId43"/>
      <p:italic r:id="rId44"/>
    </p:embeddedFont>
    <p:embeddedFont>
      <p:font typeface="Poppins Medium Bold" panose="020B0604020202020204" charset="0"/>
      <p:regular r:id="rId45"/>
    </p:embeddedFont>
    <p:embeddedFont>
      <p:font typeface="Roboto" panose="02000000000000000000" pitchFamily="2" charset="0"/>
      <p:regular r:id="rId46"/>
      <p:bold r:id="rId47"/>
      <p:italic r:id="rId48"/>
      <p:boldItalic r:id="rId4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89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B09E2-3B91-48B4-8230-0573BA6E54AE}" type="datetimeFigureOut">
              <a:rPr lang="pt-BR" smtClean="0"/>
              <a:t>24/07/2025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45520-1F14-44BC-AC76-C8DAEBFC6B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5605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BD672-5501-2AF5-366D-4CE452091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F0D886-93D7-6EF6-E793-EBFC7127FD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F45125-9FED-0177-FFC4-35B1A5C8D8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8B8F9-B6B2-AC65-0E68-2B786F7DD0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4245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48C43-3673-8740-B0CB-07CEC21C5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3D9F41-D7EF-C300-0E65-0D985355E6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885034-BB2C-0608-71CF-37A0F18535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0BC502-BC8B-42CE-2F9D-1C97F7DBF4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82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09F9A-129A-0336-6448-DFCB1B767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24E87F-093C-4BC8-1BB5-664970B531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933FE5-1A17-0CBF-E92A-0FE8385418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FC8E2-4B4B-E225-03F4-EE9776412C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471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C5F905-A550-8886-D10D-79D4D45F8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C0E931-68B2-37C9-9FFF-BD45449339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84FC6E-69E7-1796-15F8-1F1A6E11FE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6CC6C-6622-2C25-8D4B-475DF8A4DB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1700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BB32E-C1FF-6E2E-F3D5-2BDBC15C3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5617AC-7586-F9A0-57FE-FFAFFA6EA3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F34577-FEF5-0442-38DB-07B0674C45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9291C-D8C6-A707-6D11-7500288ACA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942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EA2B7-5537-A42A-302F-5A642F742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7BD9F7-9FA3-9AB0-A998-DC080E4066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3C93E4-558E-2ADF-76B3-6B9D44BFBB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B3E540-CF4F-DEBD-6860-43E8EA7A27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415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43985-2BC9-3DDC-EA3E-B8DC883DD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C1842C-D669-97EE-239C-6B206036D3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EF1722-D193-66F0-9AC9-744871A1F3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48219-001E-1804-5C0A-37AE755F55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2039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A4957-3D9A-6E57-9A46-5DA46D38D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692A7C-F2D1-6B53-76E7-6B181695FF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F799B2-C2BF-167F-C1C1-D876804791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C563BA-7A01-35C2-1E09-84953E508B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612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3E664-3B70-9AD6-AF89-3D5C30C98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9241CC-1144-C35D-69C6-D85813CFE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B3BD5F-2C0F-116E-1A99-9260FC67D7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C91F9E-2EC0-54FF-DB9B-AD8F515242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3905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859DB-3332-7659-24D9-1998B70AA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F91340-78A3-8314-4506-58E553D3DB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7CA1DD-386D-C42A-C4E2-66C6C12239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33DBF8-7FA2-2E22-7BB9-67425604CB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431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83C95-9D47-BFF1-865A-C8B850648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7002CE-0D8C-4536-8AAC-FBE61D1AD3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1FF5A2-0038-A813-FE32-9042F1C0A5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BADA3-B611-FE14-6A1B-A981E434B1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7397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D3977-904D-E7BD-BC5A-1926E4DA3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048AB2-B1E1-D454-B3B0-7749B91D06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E0FDF0-74E5-D36F-717A-641A913C8A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C2C37-74E8-95C0-49D4-5919166A32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395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1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599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960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0355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181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257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51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2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890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729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27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70" r:id="rId21"/>
    <p:sldLayoutId id="2147483671" r:id="rId2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Relationship Id="rId5" Type="http://schemas.openxmlformats.org/officeDocument/2006/relationships/hyperlink" Target="https://platform.openai.com/tokenizer" TargetMode="External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kdownguide.org/basic-syntax/?utm_source=chatgpt.com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acional.com.br/docs_oficiais/CNE_RES_CNE_22017.pdf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gov.br/mec/pt-br/escolas-conectadas/BNCCComputaoCompletodiagramado.pdf" TargetMode="External"/><Relationship Id="rId5" Type="http://schemas.openxmlformats.org/officeDocument/2006/relationships/hyperlink" Target="http://portal.mec.gov.br/index.php?option=com_docman&amp;view=download&amp;alias=235511-pceb002-22&amp;category_slug=fevereiro-2022-pdf&amp;Itemid=30192" TargetMode="External"/><Relationship Id="rId4" Type="http://schemas.openxmlformats.org/officeDocument/2006/relationships/hyperlink" Target="https://www.computacional.com.br/docs_oficiais/CNE_RES_CNE_42018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3711462" y="0"/>
            <a:ext cx="4576538" cy="10287000"/>
          </a:xfrm>
          <a:prstGeom prst="rect">
            <a:avLst/>
          </a:prstGeom>
          <a:solidFill>
            <a:srgbClr val="4D2EB2"/>
          </a:solidFill>
        </p:spPr>
      </p:sp>
      <p:grpSp>
        <p:nvGrpSpPr>
          <p:cNvPr id="4" name="Group 4"/>
          <p:cNvGrpSpPr/>
          <p:nvPr/>
        </p:nvGrpSpPr>
        <p:grpSpPr>
          <a:xfrm>
            <a:off x="1192751" y="1714500"/>
            <a:ext cx="7332550" cy="4680926"/>
            <a:chOff x="0" y="153670"/>
            <a:chExt cx="7366001" cy="6241234"/>
          </a:xfrm>
        </p:grpSpPr>
        <p:sp>
          <p:nvSpPr>
            <p:cNvPr id="5" name="TextBox 5"/>
            <p:cNvSpPr txBox="1"/>
            <p:nvPr/>
          </p:nvSpPr>
          <p:spPr>
            <a:xfrm>
              <a:off x="0" y="153670"/>
              <a:ext cx="7366000" cy="35137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6600"/>
                </a:lnSpc>
              </a:pPr>
              <a:r>
                <a:rPr lang="en-US" sz="8000" b="1" spc="-60" dirty="0">
                  <a:solidFill>
                    <a:srgbClr val="4D2EB2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ENGENHARIA DE PROMPTS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" y="3111954"/>
              <a:ext cx="7366000" cy="328295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pt-BR" sz="4000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O </a:t>
              </a:r>
              <a:r>
                <a:rPr lang="pt-BR" sz="4000" b="1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caminho</a:t>
              </a:r>
              <a:r>
                <a:rPr lang="pt-BR" sz="4000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 para </a:t>
              </a:r>
              <a:r>
                <a:rPr lang="pt-BR" sz="4000" b="1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comunicação eficiente </a:t>
              </a:r>
              <a:r>
                <a:rPr lang="pt-BR" sz="4000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com a </a:t>
              </a:r>
              <a:r>
                <a:rPr lang="pt-BR" sz="4000" b="1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Inteligência Artificial </a:t>
              </a:r>
              <a:r>
                <a:rPr lang="pt-BR" sz="4000" dirty="0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Generativa</a:t>
              </a:r>
            </a:p>
          </p:txBody>
        </p:sp>
      </p:grpSp>
      <p:pic>
        <p:nvPicPr>
          <p:cNvPr id="7" name="Picture 2" descr="Imagem gerada">
            <a:extLst>
              <a:ext uri="{FF2B5EF4-FFF2-40B4-BE49-F238E27FC236}">
                <a16:creationId xmlns:a16="http://schemas.microsoft.com/office/drawing/2014/main" id="{25A0392C-0866-A019-335A-09DC66E77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1390650"/>
            <a:ext cx="7505700" cy="750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519732A-AE0F-4561-7781-49E8AAEFCF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751" y="6848645"/>
            <a:ext cx="1492249" cy="205184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9AF3400-E8DA-A6AE-377A-C84EB7B52126}"/>
              </a:ext>
            </a:extLst>
          </p:cNvPr>
          <p:cNvSpPr txBox="1"/>
          <p:nvPr/>
        </p:nvSpPr>
        <p:spPr>
          <a:xfrm>
            <a:off x="2819400" y="7471131"/>
            <a:ext cx="4038600" cy="1450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1800" b="1" dirty="0">
                <a:solidFill>
                  <a:srgbClr val="1B1B1B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Emmanoel Monteiro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1400" dirty="0" err="1">
                <a:solidFill>
                  <a:srgbClr val="1B1B1B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Msc</a:t>
            </a:r>
            <a:r>
              <a:rPr lang="pt-BR" sz="1400" dirty="0">
                <a:solidFill>
                  <a:srgbClr val="1B1B1B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. Engenharia de Software 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1400" dirty="0">
                <a:solidFill>
                  <a:srgbClr val="1B1B1B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Esp. Gestão de Projetos de TI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1400" dirty="0">
                <a:solidFill>
                  <a:srgbClr val="1B1B1B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emmanoeljr@gmail.com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D7891-1781-DCFC-E6C5-32E0A0AEE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8813CE2A-B30D-C25A-C8EA-1AE18DA1F118}"/>
              </a:ext>
            </a:extLst>
          </p:cNvPr>
          <p:cNvSpPr txBox="1"/>
          <p:nvPr/>
        </p:nvSpPr>
        <p:spPr>
          <a:xfrm>
            <a:off x="1028700" y="1018319"/>
            <a:ext cx="16724665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IA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na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Educação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do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Brasil</a:t>
            </a:r>
            <a:endParaRPr lang="en-US" sz="6000" b="1" spc="-60" dirty="0">
              <a:solidFill>
                <a:srgbClr val="1B1B1B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71EF12-5726-CCEC-6324-42E28A9A3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124" y="316230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F07E0EF-D06E-617F-9BEF-3BA746F53E4B}"/>
              </a:ext>
            </a:extLst>
          </p:cNvPr>
          <p:cNvSpPr txBox="1"/>
          <p:nvPr/>
        </p:nvSpPr>
        <p:spPr>
          <a:xfrm>
            <a:off x="1023124" y="2046067"/>
            <a:ext cx="167246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i="0" dirty="0">
                <a:effectLst/>
                <a:latin typeface="Roboto" panose="02000000000000000000" pitchFamily="2" charset="0"/>
              </a:rPr>
              <a:t>Como diferentes </a:t>
            </a:r>
            <a:r>
              <a:rPr lang="pt-BR" sz="2800" b="1" i="0" dirty="0">
                <a:effectLst/>
                <a:latin typeface="Roboto" panose="02000000000000000000" pitchFamily="2" charset="0"/>
              </a:rPr>
              <a:t>abordagens regulatórias </a:t>
            </a:r>
            <a:r>
              <a:rPr lang="pt-BR" sz="2800" i="0" dirty="0">
                <a:effectLst/>
                <a:latin typeface="Roboto" panose="02000000000000000000" pitchFamily="2" charset="0"/>
              </a:rPr>
              <a:t>adotadas por países </a:t>
            </a:r>
            <a:r>
              <a:rPr lang="pt-BR" sz="2800" b="1" i="0" dirty="0">
                <a:effectLst/>
                <a:latin typeface="Roboto" panose="02000000000000000000" pitchFamily="2" charset="0"/>
              </a:rPr>
              <a:t>impactam diretamente seus sistemas educacionais</a:t>
            </a:r>
            <a:r>
              <a:rPr lang="pt-BR" sz="2800" b="0" i="0" dirty="0">
                <a:effectLst/>
                <a:latin typeface="Roboto" panose="02000000000000000000" pitchFamily="2" charset="0"/>
              </a:rPr>
              <a:t>, influenciando currículos, formação docente e ritmo de adoção tecnológica.</a:t>
            </a:r>
            <a:endParaRPr lang="pt-BR" sz="28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9A1A9AD-0636-7287-161F-03A2C6725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4963" y="3517785"/>
            <a:ext cx="4807250" cy="4220671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4BCC39C-79DA-847C-6ED7-69E0057FC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2600" y="7505700"/>
            <a:ext cx="4267200" cy="276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2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618B3-EB60-EF5D-EED2-E5CE98FCF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1D573D7-0A8E-3621-8770-22F338EFE9B5}"/>
              </a:ext>
            </a:extLst>
          </p:cNvPr>
          <p:cNvSpPr txBox="1"/>
          <p:nvPr/>
        </p:nvSpPr>
        <p:spPr>
          <a:xfrm>
            <a:off x="1028700" y="1018319"/>
            <a:ext cx="16724665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Inteligência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artificial no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Brasil</a:t>
            </a:r>
            <a:endParaRPr lang="en-US" sz="6000" b="1" spc="-60" dirty="0">
              <a:solidFill>
                <a:srgbClr val="1B1B1B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9F676EB-4469-41BA-95C3-435F0DA4A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942485"/>
            <a:ext cx="8125959" cy="749722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C693EE8-0D4D-0B6E-4B7C-B915BC6C0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1" y="2590444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277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92238" y="3814466"/>
            <a:ext cx="9445526" cy="26579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Por que a </a:t>
            </a:r>
            <a:r>
              <a:rPr lang="en-US" sz="5563" b="1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Engenharia</a:t>
            </a: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de </a:t>
            </a:r>
            <a:r>
              <a:rPr lang="en-US" sz="5563" b="1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Prompts</a:t>
            </a: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se tornou competência estratégica?</a:t>
            </a:r>
            <a:endParaRPr lang="en-US" sz="5563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7F25B7A2-DE8D-18BD-5DB5-436546DA8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0" y="0"/>
            <a:ext cx="79248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31DEB-0E2B-F54A-C6A9-F81F71374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5BD94D8-87CC-2F30-C83E-D90DB6AF6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4935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1ABE97F-22A9-0821-1BD9-24B8907E9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3200" y="0"/>
            <a:ext cx="79248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483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92238" y="831354"/>
            <a:ext cx="5316141" cy="664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188"/>
              </a:lnSpc>
            </a:pPr>
            <a:r>
              <a:rPr lang="en-US" sz="4125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Contexto Histórico</a:t>
            </a:r>
            <a:endParaRPr lang="en-US" sz="4125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238" y="1814811"/>
            <a:ext cx="1063229" cy="23200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7991" y="2027337"/>
            <a:ext cx="760883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63"/>
              </a:lnSpc>
            </a:pPr>
            <a:r>
              <a:rPr lang="en-US" sz="206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Antes dos Modelos de Linguagem Grande Escala (1970–1990)</a:t>
            </a:r>
            <a:endParaRPr lang="en-US" sz="2063" dirty="0"/>
          </a:p>
        </p:txBody>
      </p:sp>
      <p:sp>
        <p:nvSpPr>
          <p:cNvPr id="6" name="Text 2"/>
          <p:cNvSpPr/>
          <p:nvPr/>
        </p:nvSpPr>
        <p:spPr>
          <a:xfrm>
            <a:off x="2267992" y="2487066"/>
            <a:ext cx="8169771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FontTx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Os sistemas eram baseados em regras fixas e árvores de decisões rigidamente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codificadas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 Interfaces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estruturadas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formulários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scripts) para “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conversar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” com o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sistema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mas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isso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exigia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muito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conhecimento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técnico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do </a:t>
            </a:r>
            <a:r>
              <a:rPr lang="en-US" sz="162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usuário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625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4134892"/>
            <a:ext cx="1063229" cy="232008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267991" y="4347419"/>
            <a:ext cx="783624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63"/>
              </a:lnSpc>
            </a:pPr>
            <a:r>
              <a:rPr lang="en-US" sz="206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Modelos Estatísticos e de Aprendizado Profundo (2000 e 2018)</a:t>
            </a:r>
            <a:endParaRPr lang="en-US" sz="2063" dirty="0"/>
          </a:p>
        </p:txBody>
      </p:sp>
      <p:sp>
        <p:nvSpPr>
          <p:cNvPr id="10" name="Text 5"/>
          <p:cNvSpPr/>
          <p:nvPr/>
        </p:nvSpPr>
        <p:spPr>
          <a:xfrm>
            <a:off x="2267992" y="4807149"/>
            <a:ext cx="8169771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Primeiros ganhos com redes neurais recorrentes e depois transformers, que começaram a gerar texto de forma fluida.</a:t>
            </a:r>
            <a:endParaRPr lang="en-US" sz="1625" dirty="0"/>
          </a:p>
        </p:txBody>
      </p:sp>
      <p:sp>
        <p:nvSpPr>
          <p:cNvPr id="11" name="Text 6"/>
          <p:cNvSpPr/>
          <p:nvPr/>
        </p:nvSpPr>
        <p:spPr>
          <a:xfrm>
            <a:off x="2267992" y="5562005"/>
            <a:ext cx="8169771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Surgiram as primeiras preocupações com alucinações (informações falsas) e viéses.</a:t>
            </a:r>
            <a:endParaRPr lang="en-US" sz="1625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238" y="6454974"/>
            <a:ext cx="1063229" cy="300052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67991" y="6667501"/>
            <a:ext cx="580102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63"/>
              </a:lnSpc>
            </a:pPr>
            <a:r>
              <a:rPr lang="en-US" sz="206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Era dos LLMs e IA Generativa (a partir de 2020)</a:t>
            </a:r>
            <a:endParaRPr lang="en-US" sz="2063" dirty="0"/>
          </a:p>
        </p:txBody>
      </p:sp>
      <p:sp>
        <p:nvSpPr>
          <p:cNvPr id="14" name="Text 8"/>
          <p:cNvSpPr/>
          <p:nvPr/>
        </p:nvSpPr>
        <p:spPr>
          <a:xfrm>
            <a:off x="2267992" y="7127230"/>
            <a:ext cx="8169771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 GPT-3 (2020) e seus sucessores, passou a ser possível obter respostas sofisticadas apenas escrevendo boas instruções.</a:t>
            </a:r>
            <a:endParaRPr lang="en-US" sz="1625" dirty="0"/>
          </a:p>
        </p:txBody>
      </p:sp>
      <p:sp>
        <p:nvSpPr>
          <p:cNvPr id="15" name="Text 9"/>
          <p:cNvSpPr/>
          <p:nvPr/>
        </p:nvSpPr>
        <p:spPr>
          <a:xfrm>
            <a:off x="2267992" y="7882086"/>
            <a:ext cx="8169771" cy="1360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28625" indent="-428625">
              <a:lnSpc>
                <a:spcPts val="2625"/>
              </a:lnSpc>
              <a:buSzPct val="100000"/>
              <a:buChar char="•"/>
            </a:pP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Descobriu-se que </a:t>
            </a:r>
            <a:r>
              <a:rPr lang="en-US" sz="162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pequenas mudanças na redação do prompt </a:t>
            </a:r>
            <a:r>
              <a:rPr lang="en-US" sz="162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alteravam drasticamente qualidade, tom e fidelidade das respostas. Nascia formalmente a Engenharia de Prompts como disciplina: a arte e a ciência de formular entradas precisas para controlar modelos gigantescos.</a:t>
            </a:r>
            <a:endParaRPr lang="en-US" sz="1625" dirty="0"/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D8928BC6-53C2-520A-79F8-7B3E96F81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3200" y="0"/>
            <a:ext cx="79248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4257526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289447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  <p:sp>
        <p:nvSpPr>
          <p:cNvPr id="4" name="Text 1"/>
          <p:cNvSpPr/>
          <p:nvPr/>
        </p:nvSpPr>
        <p:spPr>
          <a:xfrm>
            <a:off x="992238" y="3486597"/>
            <a:ext cx="8418910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540AD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 Machine Learning (ML)</a:t>
            </a:r>
            <a:endParaRPr lang="en-US" sz="556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4797773"/>
            <a:ext cx="9445229" cy="419978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968550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  <p:sp>
        <p:nvSpPr>
          <p:cNvPr id="4" name="Text 1"/>
          <p:cNvSpPr/>
          <p:nvPr/>
        </p:nvSpPr>
        <p:spPr>
          <a:xfrm>
            <a:off x="992238" y="4165699"/>
            <a:ext cx="8418910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540AD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 Machine Learning (ML)</a:t>
            </a:r>
            <a:endParaRPr lang="en-US" sz="556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5476875"/>
            <a:ext cx="9445526" cy="284157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384995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3582144"/>
            <a:ext cx="9445526" cy="531971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239590"/>
            <a:ext cx="9445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LLMs o segredo por traz das IAs Generativas?</a:t>
            </a:r>
            <a:endParaRPr lang="en-US" sz="5563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8" y="3436739"/>
            <a:ext cx="9445526" cy="561052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51852" y="3867828"/>
            <a:ext cx="10584296" cy="5715520"/>
          </a:xfrm>
          <a:custGeom>
            <a:avLst/>
            <a:gdLst/>
            <a:ahLst/>
            <a:cxnLst/>
            <a:rect l="l" t="t" r="r" b="b"/>
            <a:pathLst>
              <a:path w="10584296" h="5715520">
                <a:moveTo>
                  <a:pt x="0" y="0"/>
                </a:moveTo>
                <a:lnTo>
                  <a:pt x="10584297" y="0"/>
                </a:lnTo>
                <a:lnTo>
                  <a:pt x="10584297" y="5715520"/>
                </a:lnTo>
                <a:lnTo>
                  <a:pt x="0" y="571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689" y="0"/>
            <a:ext cx="18255311" cy="10268612"/>
          </a:xfrm>
          <a:custGeom>
            <a:avLst/>
            <a:gdLst/>
            <a:ahLst/>
            <a:cxnLst/>
            <a:rect l="l" t="t" r="r" b="b"/>
            <a:pathLst>
              <a:path w="18255311" h="10268612">
                <a:moveTo>
                  <a:pt x="0" y="0"/>
                </a:moveTo>
                <a:lnTo>
                  <a:pt x="18255311" y="0"/>
                </a:lnTo>
                <a:lnTo>
                  <a:pt x="18255311" y="10268612"/>
                </a:lnTo>
                <a:lnTo>
                  <a:pt x="0" y="102686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rot="-5400000">
            <a:off x="3496390" y="6375050"/>
            <a:ext cx="5369867" cy="0"/>
          </a:xfrm>
          <a:prstGeom prst="line">
            <a:avLst/>
          </a:prstGeom>
          <a:ln w="9525" cap="rnd">
            <a:solidFill>
              <a:srgbClr val="1B1B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-5400000">
            <a:off x="9421742" y="6375050"/>
            <a:ext cx="5369867" cy="0"/>
          </a:xfrm>
          <a:prstGeom prst="line">
            <a:avLst/>
          </a:prstGeom>
          <a:ln w="9525" cap="rnd">
            <a:solidFill>
              <a:srgbClr val="1B1B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28700" y="1037369"/>
            <a:ext cx="17440818" cy="1045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0"/>
              </a:lnSpc>
            </a:pPr>
            <a:r>
              <a:rPr lang="en-US" sz="7300" b="1" spc="-73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Porquê a engenharia de prompt?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2693977"/>
            <a:ext cx="4379896" cy="6220831"/>
            <a:chOff x="0" y="0"/>
            <a:chExt cx="5839861" cy="8294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1474258"/>
              <a:ext cx="5839861" cy="2969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1B1B1B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A Engenharia de Prompt é a Linguagem entre humanos e IA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5549982"/>
              <a:ext cx="5839861" cy="2709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33"/>
                </a:lnSpc>
              </a:pPr>
              <a:r>
                <a:rPr lang="en-US" sz="1925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Mesmo com </a:t>
              </a:r>
              <a:r>
                <a:rPr lang="en-US" sz="1925" u="none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interfaces diferentes, todas essas ferramentas dependem de boas instruções textuais ou estruturadas para gerar respostas relevantes, seguras e úteis.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33350"/>
              <a:ext cx="5839861" cy="1547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800"/>
                </a:lnSpc>
                <a:spcBef>
                  <a:spcPct val="0"/>
                </a:spcBef>
              </a:pPr>
              <a:r>
                <a:rPr lang="en-US" sz="7000">
                  <a:solidFill>
                    <a:srgbClr val="4D2EB2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01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954052" y="2693977"/>
            <a:ext cx="4379896" cy="6814065"/>
            <a:chOff x="0" y="0"/>
            <a:chExt cx="5839861" cy="908542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474258"/>
              <a:ext cx="5839861" cy="3722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1B1B1B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É a base para adaptar a IA a contextos diversos e em constante mudança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6302860"/>
              <a:ext cx="5839861" cy="2709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33"/>
                </a:lnSpc>
              </a:pPr>
              <a:r>
                <a:rPr lang="en-US" sz="1925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A</a:t>
              </a:r>
              <a:r>
                <a:rPr lang="en-US" sz="1925" u="none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prender engenharia de prompt não é “aprender a usar o ChatGPT” — é aprender a pensar e se comunicar com qualquer IA textual ou multimodal de maneira estratégica.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33350"/>
              <a:ext cx="5839861" cy="1547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800"/>
                </a:lnSpc>
                <a:spcBef>
                  <a:spcPct val="0"/>
                </a:spcBef>
              </a:pPr>
              <a:r>
                <a:rPr lang="en-US" sz="7000">
                  <a:solidFill>
                    <a:srgbClr val="4D2EB2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02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879404" y="2693977"/>
            <a:ext cx="4379896" cy="5723443"/>
            <a:chOff x="0" y="0"/>
            <a:chExt cx="5839861" cy="763125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4787578"/>
              <a:ext cx="5839861" cy="2447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46"/>
                </a:lnSpc>
              </a:pPr>
              <a:r>
                <a:rPr lang="en-US" sz="2075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S</a:t>
              </a:r>
              <a:r>
                <a:rPr lang="en-US" sz="2075" u="none">
                  <a:solidFill>
                    <a:srgbClr val="1B1B1B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erviços pagos de IA, como os oferecidos pela OpenAI, Anthropic e Google, cobram por token — ou seja, por cada unidade de texto lido e gerado.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474258"/>
              <a:ext cx="5839861" cy="2216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>
                  <a:solidFill>
                    <a:srgbClr val="1B1B1B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Prompts eficientes reduzem o custo de tokens processados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33350"/>
              <a:ext cx="5839861" cy="1547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800"/>
                </a:lnSpc>
                <a:spcBef>
                  <a:spcPct val="0"/>
                </a:spcBef>
              </a:pPr>
              <a:r>
                <a:rPr lang="en-US" sz="7000">
                  <a:solidFill>
                    <a:srgbClr val="4D2EB2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7" y="1094334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 que é um Prompt?</a:t>
            </a:r>
            <a:endParaRPr lang="en-US" sz="5563" dirty="0"/>
          </a:p>
        </p:txBody>
      </p:sp>
      <p:sp>
        <p:nvSpPr>
          <p:cNvPr id="4" name="Shape 1"/>
          <p:cNvSpPr/>
          <p:nvPr/>
        </p:nvSpPr>
        <p:spPr>
          <a:xfrm>
            <a:off x="992237" y="2405509"/>
            <a:ext cx="637878" cy="637878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575" y="2458642"/>
            <a:ext cx="425203" cy="5316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13633" y="2502842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Definição</a:t>
            </a:r>
            <a:endParaRPr lang="en-US" sz="2750" dirty="0"/>
          </a:p>
        </p:txBody>
      </p:sp>
      <p:sp>
        <p:nvSpPr>
          <p:cNvPr id="7" name="Text 3"/>
          <p:cNvSpPr/>
          <p:nvPr/>
        </p:nvSpPr>
        <p:spPr>
          <a:xfrm>
            <a:off x="1913633" y="3115866"/>
            <a:ext cx="852413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563"/>
              </a:lnSpc>
            </a:pPr>
            <a:r>
              <a:rPr lang="en-US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Um </a:t>
            </a:r>
            <a:r>
              <a:rPr lang="en-US" sz="2188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</a:t>
            </a:r>
            <a:r>
              <a:rPr lang="en-US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é uma </a:t>
            </a:r>
            <a:r>
              <a:rPr lang="en-US" sz="2188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 ou entrada fornecida a um modelo de IA</a:t>
            </a:r>
            <a:r>
              <a:rPr lang="en-US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para gerar uma resposta desejada. Funciona como uma linguagem intermediária entre humanos e máquinas, orientando a IA sobre o que se espera dela..</a:t>
            </a:r>
            <a:endParaRPr lang="en-US" sz="2188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238" y="5249316"/>
            <a:ext cx="9445526" cy="394335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100" y="0"/>
            <a:ext cx="72009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2238" y="1063973"/>
            <a:ext cx="9229725" cy="753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875"/>
              </a:lnSpc>
            </a:pPr>
            <a:r>
              <a:rPr lang="en-US" sz="4688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 que é Engenharia de Prompts?</a:t>
            </a:r>
            <a:endParaRPr lang="en-US" sz="4688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37" y="2178546"/>
            <a:ext cx="723008" cy="7230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16473" y="2381845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231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Ponte de Comunicação</a:t>
            </a:r>
            <a:endParaRPr lang="en-US" sz="2313" dirty="0"/>
          </a:p>
        </p:txBody>
      </p:sp>
      <p:sp>
        <p:nvSpPr>
          <p:cNvPr id="6" name="Text 2"/>
          <p:cNvSpPr/>
          <p:nvPr/>
        </p:nvSpPr>
        <p:spPr>
          <a:xfrm>
            <a:off x="2016473" y="2902893"/>
            <a:ext cx="3547914" cy="770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Instruções que orientam a IA sobre o que esperamos dela.</a:t>
            </a:r>
            <a:endParaRPr lang="en-US" sz="1875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5614" y="2178546"/>
            <a:ext cx="723008" cy="7230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89849" y="2381845"/>
            <a:ext cx="3547914" cy="753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231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Maximização de Qualidade e Relevância</a:t>
            </a:r>
            <a:endParaRPr lang="en-US" sz="2313" dirty="0"/>
          </a:p>
        </p:txBody>
      </p:sp>
      <p:sp>
        <p:nvSpPr>
          <p:cNvPr id="9" name="Text 4"/>
          <p:cNvSpPr/>
          <p:nvPr/>
        </p:nvSpPr>
        <p:spPr>
          <a:xfrm>
            <a:off x="6889849" y="3279428"/>
            <a:ext cx="3547914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Provê contexto e restrições que guiam a IA, evitando devoluções vagas ou fora do escopo.</a:t>
            </a:r>
            <a:endParaRPr lang="en-US" sz="1875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237" y="5423744"/>
            <a:ext cx="723008" cy="7230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16473" y="5627043"/>
            <a:ext cx="3547914" cy="753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231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Redução de Custos e Tempo</a:t>
            </a:r>
            <a:endParaRPr lang="en-US" sz="2313" dirty="0"/>
          </a:p>
        </p:txBody>
      </p:sp>
      <p:sp>
        <p:nvSpPr>
          <p:cNvPr id="12" name="Text 6"/>
          <p:cNvSpPr/>
          <p:nvPr/>
        </p:nvSpPr>
        <p:spPr>
          <a:xfrm>
            <a:off x="2016473" y="6524626"/>
            <a:ext cx="3547914" cy="1927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Prompts otimizados usam apenas as palavras estritamente necessárias, economizando em tokens e em tempo de processamento.</a:t>
            </a:r>
            <a:endParaRPr lang="en-US" sz="1875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5614" y="5423744"/>
            <a:ext cx="723008" cy="7230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889849" y="5627043"/>
            <a:ext cx="3547914" cy="753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2313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Escalabilidade e Reprodutibilidade</a:t>
            </a:r>
            <a:endParaRPr lang="en-US" sz="2313" dirty="0"/>
          </a:p>
        </p:txBody>
      </p:sp>
      <p:sp>
        <p:nvSpPr>
          <p:cNvPr id="15" name="Text 8"/>
          <p:cNvSpPr/>
          <p:nvPr/>
        </p:nvSpPr>
        <p:spPr>
          <a:xfrm>
            <a:off x="6889849" y="6524626"/>
            <a:ext cx="3547914" cy="2698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Templates de prompt (p.ex. “em que estilo devo responder?”) podem ser replicados por toda uma equipe de professores, garantindo uniformidade de qualidade em projetos colaborativos.</a:t>
            </a:r>
            <a:endParaRPr lang="en-US" sz="187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Exemplo Prático</a:t>
            </a:r>
            <a:endParaRPr lang="en-US" sz="5563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34BDA15-1654-B000-2808-30EF09735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76" y="2095500"/>
            <a:ext cx="7853847" cy="549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1645239-EADE-6650-7FF0-F785ADAA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2095500"/>
            <a:ext cx="7853847" cy="650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1B638-B058-C84A-2887-88BC37293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DCCAAC69-F774-5F91-400E-578B8A0A8FE8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Custos </a:t>
            </a:r>
            <a:r>
              <a:rPr lang="en-US" sz="5563" dirty="0" err="1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por</a:t>
            </a: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token</a:t>
            </a:r>
            <a:endParaRPr lang="en-US" sz="5563" dirty="0"/>
          </a:p>
        </p:txBody>
      </p:sp>
      <p:pic>
        <p:nvPicPr>
          <p:cNvPr id="1032" name="Picture 8" descr="Token e Embedding: conceitos da IA e LLMs - BRAINS">
            <a:extLst>
              <a:ext uri="{FF2B5EF4-FFF2-40B4-BE49-F238E27FC236}">
                <a16:creationId xmlns:a16="http://schemas.microsoft.com/office/drawing/2014/main" id="{3DB0B1A2-B2A9-1976-1562-DCE4D5125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236" y="2171700"/>
            <a:ext cx="8970942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oken e Embedding: conceitos da IA e LLMs - BRAINS">
            <a:extLst>
              <a:ext uri="{FF2B5EF4-FFF2-40B4-BE49-F238E27FC236}">
                <a16:creationId xmlns:a16="http://schemas.microsoft.com/office/drawing/2014/main" id="{186A2DC8-D4EC-C8EE-AC6F-4BCED9558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0" y="571500"/>
            <a:ext cx="6794598" cy="6414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0128048-5AAC-30D5-16D5-F866D2B2A3B2}"/>
              </a:ext>
            </a:extLst>
          </p:cNvPr>
          <p:cNvSpPr txBox="1"/>
          <p:nvPr/>
        </p:nvSpPr>
        <p:spPr>
          <a:xfrm>
            <a:off x="10515600" y="7581900"/>
            <a:ext cx="6400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>
                <a:hlinkClick r:id="rId5"/>
              </a:rPr>
              <a:t>https://platform.openai.com/tokenizer</a:t>
            </a:r>
            <a:r>
              <a:rPr lang="pt-BR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101591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C8452B-FB36-FF00-CD77-758D84056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19150DB-8849-D750-8326-AD08B11778E3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Custos </a:t>
            </a:r>
            <a:r>
              <a:rPr lang="en-US" sz="5563" dirty="0" err="1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por</a:t>
            </a: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token</a:t>
            </a:r>
            <a:endParaRPr lang="en-US" sz="5563" dirty="0"/>
          </a:p>
        </p:txBody>
      </p:sp>
      <p:pic>
        <p:nvPicPr>
          <p:cNvPr id="2050" name="Picture 2" descr="Entendendo a Cobrança por Tokens em Serviços de IA da AWS - Purainfo">
            <a:extLst>
              <a:ext uri="{FF2B5EF4-FFF2-40B4-BE49-F238E27FC236}">
                <a16:creationId xmlns:a16="http://schemas.microsoft.com/office/drawing/2014/main" id="{C1F8B5B2-FBE0-AF13-D6ED-D1D41C637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841" y="5803665"/>
            <a:ext cx="8295861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BEE8D64-A142-8800-3327-81C7D9452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2317" y="5466333"/>
            <a:ext cx="8975683" cy="4332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okenization and Word Embeddings: The Building Blocks of Advanced NLP | by  LM Po | Medium">
            <a:extLst>
              <a:ext uri="{FF2B5EF4-FFF2-40B4-BE49-F238E27FC236}">
                <a16:creationId xmlns:a16="http://schemas.microsoft.com/office/drawing/2014/main" id="{EEDF84AC-9E84-9521-5E37-1E0348C35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107516"/>
            <a:ext cx="10172700" cy="326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3221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2237" y="1043286"/>
            <a:ext cx="9721603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Estrutura de um Bom Prompt</a:t>
            </a:r>
            <a:endParaRPr lang="en-US" sz="5563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9288" y="2496295"/>
            <a:ext cx="2017514" cy="1633686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6147644" y="4146351"/>
            <a:ext cx="11077278" cy="19050"/>
          </a:xfrm>
          <a:prstGeom prst="roundRect">
            <a:avLst>
              <a:gd name="adj" fmla="val 1339536"/>
            </a:avLst>
          </a:prstGeom>
          <a:solidFill>
            <a:srgbClr val="B4CCE3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0530" y="4200823"/>
            <a:ext cx="4035028" cy="163368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369077" y="4484340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b="1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Exemplo</a:t>
            </a:r>
            <a:endParaRPr lang="en-US" sz="2750" b="1" dirty="0"/>
          </a:p>
        </p:txBody>
      </p:sp>
      <p:sp>
        <p:nvSpPr>
          <p:cNvPr id="11" name="Text 5"/>
          <p:cNvSpPr/>
          <p:nvPr/>
        </p:nvSpPr>
        <p:spPr>
          <a:xfrm>
            <a:off x="7369076" y="5097364"/>
            <a:ext cx="4943773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63"/>
              </a:lnSpc>
            </a:pP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Casos práticos ou modelos que ilustram o tipo de resposta esperada.</a:t>
            </a:r>
            <a:endParaRPr lang="en-US" sz="2188" dirty="0"/>
          </a:p>
        </p:txBody>
      </p:sp>
      <p:sp>
        <p:nvSpPr>
          <p:cNvPr id="12" name="Shape 6"/>
          <p:cNvSpPr/>
          <p:nvPr/>
        </p:nvSpPr>
        <p:spPr>
          <a:xfrm>
            <a:off x="7156400" y="5850880"/>
            <a:ext cx="10068520" cy="19050"/>
          </a:xfrm>
          <a:prstGeom prst="roundRect">
            <a:avLst>
              <a:gd name="adj" fmla="val 1339536"/>
            </a:avLst>
          </a:prstGeom>
          <a:solidFill>
            <a:srgbClr val="B4CCE3"/>
          </a:solidFill>
          <a:ln/>
        </p:spPr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1772" y="5905352"/>
            <a:ext cx="6052543" cy="163368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8377833" y="6188869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b="1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Instrução</a:t>
            </a:r>
            <a:endParaRPr lang="en-US" sz="2750" b="1" dirty="0"/>
          </a:p>
        </p:txBody>
      </p:sp>
      <p:sp>
        <p:nvSpPr>
          <p:cNvPr id="16" name="Text 8"/>
          <p:cNvSpPr/>
          <p:nvPr/>
        </p:nvSpPr>
        <p:spPr>
          <a:xfrm>
            <a:off x="8377833" y="6801892"/>
            <a:ext cx="554905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63"/>
              </a:lnSpc>
            </a:pPr>
            <a:r>
              <a:rPr lang="en-US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Comando claro sobre o que a IA deve fazer</a:t>
            </a:r>
            <a:endParaRPr lang="en-US" sz="2188" dirty="0"/>
          </a:p>
        </p:txBody>
      </p:sp>
      <p:sp>
        <p:nvSpPr>
          <p:cNvPr id="17" name="Shape 9"/>
          <p:cNvSpPr/>
          <p:nvPr/>
        </p:nvSpPr>
        <p:spPr>
          <a:xfrm>
            <a:off x="8165158" y="7555409"/>
            <a:ext cx="9059764" cy="19050"/>
          </a:xfrm>
          <a:prstGeom prst="roundRect">
            <a:avLst>
              <a:gd name="adj" fmla="val 1339536"/>
            </a:avLst>
          </a:prstGeom>
          <a:solidFill>
            <a:srgbClr val="B4CCE3"/>
          </a:solidFill>
          <a:ln/>
        </p:spPr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868" y="7609881"/>
            <a:ext cx="8070205" cy="1633686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9386591" y="7893397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pt-BR" sz="2750" b="1" noProof="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Contexto</a:t>
            </a:r>
            <a:endParaRPr lang="pt-BR" sz="2750" b="1" noProof="0" dirty="0"/>
          </a:p>
        </p:txBody>
      </p:sp>
      <p:sp>
        <p:nvSpPr>
          <p:cNvPr id="21" name="Text 11"/>
          <p:cNvSpPr/>
          <p:nvPr/>
        </p:nvSpPr>
        <p:spPr>
          <a:xfrm>
            <a:off x="9386590" y="8506421"/>
            <a:ext cx="5853113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63"/>
              </a:lnSpc>
            </a:pP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Informações de fundo que ajudam a IA a entender o cenário </a:t>
            </a:r>
          </a:p>
          <a:p>
            <a:pPr>
              <a:lnSpc>
                <a:spcPts val="3563"/>
              </a:lnSpc>
            </a:pP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 o propósito da solicitação.</a:t>
            </a:r>
          </a:p>
        </p:txBody>
      </p:sp>
      <p:sp>
        <p:nvSpPr>
          <p:cNvPr id="22" name="Text 10">
            <a:extLst>
              <a:ext uri="{FF2B5EF4-FFF2-40B4-BE49-F238E27FC236}">
                <a16:creationId xmlns:a16="http://schemas.microsoft.com/office/drawing/2014/main" id="{BD6CFB59-C3B2-F3A6-5008-E64FED4CCFFB}"/>
              </a:ext>
            </a:extLst>
          </p:cNvPr>
          <p:cNvSpPr/>
          <p:nvPr/>
        </p:nvSpPr>
        <p:spPr>
          <a:xfrm>
            <a:off x="6605811" y="2470096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b="1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Formato</a:t>
            </a:r>
            <a:endParaRPr lang="en-US" sz="2750" b="1" dirty="0"/>
          </a:p>
        </p:txBody>
      </p:sp>
      <p:sp>
        <p:nvSpPr>
          <p:cNvPr id="23" name="Text 11">
            <a:extLst>
              <a:ext uri="{FF2B5EF4-FFF2-40B4-BE49-F238E27FC236}">
                <a16:creationId xmlns:a16="http://schemas.microsoft.com/office/drawing/2014/main" id="{3FFBB0AB-E751-4EC5-569F-D21FB1854503}"/>
              </a:ext>
            </a:extLst>
          </p:cNvPr>
          <p:cNvSpPr/>
          <p:nvPr/>
        </p:nvSpPr>
        <p:spPr>
          <a:xfrm>
            <a:off x="6605810" y="3083120"/>
            <a:ext cx="5853113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63"/>
              </a:lnSpc>
            </a:pPr>
            <a:r>
              <a:rPr lang="pt-BR" sz="2188" noProof="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Especificação do tipo de resposta desejada, </a:t>
            </a: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limitações ou regras</a:t>
            </a:r>
          </a:p>
          <a:p>
            <a:pPr>
              <a:lnSpc>
                <a:spcPts val="3563"/>
              </a:lnSpc>
            </a:pPr>
            <a:r>
              <a:rPr lang="pt-BR" sz="2188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que a IA deve seguir ao gerar a resposta.</a:t>
            </a:r>
            <a:endParaRPr lang="en-US" sz="2188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E5091-13AD-D628-0F78-FD6C2B7D1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356DF8A-BD05-F5C4-2A83-99512CAAE276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B88942FE-88FF-6877-CA06-7F2295DB2F0F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1.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Histórias </a:t>
            </a: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(Instagram)</a:t>
            </a:r>
            <a:endParaRPr lang="en-US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C67E85BE-05A3-7FC5-BE43-C43CA7EC0ABF}"/>
              </a:ext>
            </a:extLst>
          </p:cNvPr>
          <p:cNvSpPr/>
          <p:nvPr/>
        </p:nvSpPr>
        <p:spPr>
          <a:xfrm>
            <a:off x="993374" y="2540348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criador de conteúdo no Instagram voltado para educação e inspiração.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3671DCCE-6257-98B5-7421-19A9353D6191}"/>
              </a:ext>
            </a:extLst>
          </p:cNvPr>
          <p:cNvSpPr/>
          <p:nvPr/>
        </p:nvSpPr>
        <p:spPr>
          <a:xfrm>
            <a:off x="992237" y="3944852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Escreva uma história curta e envolvente sobre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{TEMA}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com linguagem emocional e acessível.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55E2DCBA-7C34-33C0-874A-D8597BDAF400}"/>
              </a:ext>
            </a:extLst>
          </p:cNvPr>
          <p:cNvSpPr/>
          <p:nvPr/>
        </p:nvSpPr>
        <p:spPr>
          <a:xfrm>
            <a:off x="992237" y="5349356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Tema: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Inclusão digital</a:t>
            </a:r>
            <a:endParaRPr lang="pt-BR" sz="1875" b="1" dirty="0">
              <a:solidFill>
                <a:srgbClr val="0070C0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Lucas, 14 anos, nunca tinha usado um computador. Na primeira aula, tremia ao tocar no teclado. Três meses depois, apresentou um projeto de robótica com orgulho nos olhos.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✨ A inclusão digital transforma vidas.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💬 Já viu isso acontecer?</a:t>
            </a:r>
            <a:endParaRPr lang="en-US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80297A82-548F-17C0-9127-89A5A2825512}"/>
              </a:ext>
            </a:extLst>
          </p:cNvPr>
          <p:cNvSpPr/>
          <p:nvPr/>
        </p:nvSpPr>
        <p:spPr>
          <a:xfrm>
            <a:off x="992237" y="8267700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Parágrafos curtos. Máx. 1000 caracteres. Emojis leves. Final com pergunta para engajamento. 3 a 5 hashtags</a:t>
            </a:r>
            <a:endParaRPr lang="en-US" sz="1875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B5098AF-22FF-5C4F-F164-769DE8F4F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368" y="1909137"/>
            <a:ext cx="8187847" cy="40386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53DE0DD-0E20-335E-745A-9519BD18C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4106" y="5850005"/>
            <a:ext cx="8089418" cy="432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36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76A37-DB34-227B-9CD6-76E5926C6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190B94EC-3DAF-0E61-3F72-7A66E8AF7663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2.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Artigo </a:t>
            </a: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(LinkedIn) - COMPLEXA</a:t>
            </a:r>
            <a:endParaRPr lang="en-US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E1EAF13F-A6D8-F454-F8DF-CF1C19416103}"/>
              </a:ext>
            </a:extLst>
          </p:cNvPr>
          <p:cNvSpPr/>
          <p:nvPr/>
        </p:nvSpPr>
        <p:spPr>
          <a:xfrm>
            <a:off x="993373" y="2540348"/>
            <a:ext cx="16609965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profissional especializado em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{área de atuação}</a:t>
            </a:r>
            <a:r>
              <a:rPr lang="pt-BR" sz="1875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escrevendo para uma rede de conexões no LinkedIn que inclui outros profissionais, líderes e estudantes. Seu objetivo é compartilhar experiências, análises ou aprendizados que agreguem valor ao leitor.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8FFA074-7A00-3B21-6910-AC2EC7C6C4AF}"/>
              </a:ext>
            </a:extLst>
          </p:cNvPr>
          <p:cNvSpPr/>
          <p:nvPr/>
        </p:nvSpPr>
        <p:spPr>
          <a:xfrm>
            <a:off x="1009295" y="3759548"/>
            <a:ext cx="10590982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Escreva um artigo </a:t>
            </a:r>
            <a:r>
              <a:rPr lang="pt-BR" sz="1875" dirty="0">
                <a:solidFill>
                  <a:srgbClr val="1E3063"/>
                </a:solidFill>
                <a:highlight>
                  <a:srgbClr val="FFFF00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 tom profissional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sobre o tema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 do artigo}</a:t>
            </a:r>
            <a:r>
              <a:rPr lang="pt-BR" sz="1875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demonstrando </a:t>
            </a:r>
            <a:r>
              <a:rPr lang="pt-BR" sz="1875" dirty="0">
                <a:solidFill>
                  <a:srgbClr val="1E3063"/>
                </a:solidFill>
                <a:highlight>
                  <a:srgbClr val="FFFF00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domínio técnico, visão estratégica e aplicabilidade prática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 O conteúdo deve engajar o leitor com reflexões, </a:t>
            </a:r>
            <a:r>
              <a:rPr lang="pt-BR" sz="1875" dirty="0">
                <a:solidFill>
                  <a:srgbClr val="1E3063"/>
                </a:solidFill>
                <a:highlight>
                  <a:srgbClr val="FFFF00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dados ou exemplos reais do mercado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CBC90F6C-86BD-0435-F77C-864860B30060}"/>
              </a:ext>
            </a:extLst>
          </p:cNvPr>
          <p:cNvSpPr/>
          <p:nvPr/>
        </p:nvSpPr>
        <p:spPr>
          <a:xfrm>
            <a:off x="1009295" y="5372100"/>
            <a:ext cx="10590982" cy="457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Tema: </a:t>
            </a:r>
            <a:r>
              <a:rPr lang="pt-BR" sz="1600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Engenharia de Prompt: a nova habilidade essencial na era da IA</a:t>
            </a: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O avanço das </a:t>
            </a:r>
            <a:r>
              <a:rPr lang="pt-BR" sz="1600" dirty="0" err="1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IAs</a:t>
            </a: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 generativas trouxe à tona uma nova competência estratégica: a engenharia de prompt. Assim como aprendemos a programar para nos comunicar com máquinas, agora precisamos saber instruí-las com clareza.</a:t>
            </a: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Prompt bem estruturado não é só comando, é contexto, objetivo e formato. Isso reduz erros, alucinações e custos. Profissionais que dominam essa habilidade estão à frente na produtividade com IA.</a:t>
            </a:r>
          </a:p>
          <a:p>
            <a:pPr>
              <a:lnSpc>
                <a:spcPts val="3000"/>
              </a:lnSpc>
            </a:pPr>
            <a:endParaRPr lang="pt-BR" sz="1600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💡 No meu dia a dia como professor, criar prompts para gerar planos de aula e conteúdos adaptados otimizou meu tempo e trouxe mais personalização. </a:t>
            </a:r>
          </a:p>
          <a:p>
            <a:pPr>
              <a:lnSpc>
                <a:spcPts val="3000"/>
              </a:lnSpc>
            </a:pPr>
            <a:endParaRPr lang="pt-BR" sz="1600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6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E você, já experimentou criar um prompt para facilitar seu trabalho?</a:t>
            </a:r>
            <a:endParaRPr lang="en-US" sz="1600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5FADD526-4F76-EA4C-7E79-32CFCA327101}"/>
              </a:ext>
            </a:extLst>
          </p:cNvPr>
          <p:cNvSpPr/>
          <p:nvPr/>
        </p:nvSpPr>
        <p:spPr>
          <a:xfrm>
            <a:off x="11963400" y="3756705"/>
            <a:ext cx="5715000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Tamanho: 1.000 a 2.000 caracteres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Estrutura sugerida: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Abertura com gancho/reflexão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Apresentação do tema com autoridade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Exemplos ou experiências pessoais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Conclusão com insights ou provocação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 emojis com moderação (1 a 3)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Finalize com pergunta para engajamento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Evite jargões excessivos; seja direto e acessível</a:t>
            </a:r>
            <a:endParaRPr lang="en-US" sz="1875" dirty="0"/>
          </a:p>
        </p:txBody>
      </p:sp>
      <p:sp>
        <p:nvSpPr>
          <p:cNvPr id="11" name="Text 0">
            <a:extLst>
              <a:ext uri="{FF2B5EF4-FFF2-40B4-BE49-F238E27FC236}">
                <a16:creationId xmlns:a16="http://schemas.microsoft.com/office/drawing/2014/main" id="{FF5386B0-CB36-C79F-48EE-5581BB8A1A9C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</p:spTree>
    <p:extLst>
      <p:ext uri="{BB962C8B-B14F-4D97-AF65-F5344CB8AC3E}">
        <p14:creationId xmlns:p14="http://schemas.microsoft.com/office/powerpoint/2010/main" val="564771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34108-46B0-B948-08E8-B44966FA9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F813B44-83EB-7281-65AC-F01EEEBD90B7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87D3D8EC-E2AE-7D54-9710-B6BBFCBDB867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3.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Artigo </a:t>
            </a: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(LinkedIn) - SIMPLES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ECF18393-B349-17B9-5D26-04A4BC4EF281}"/>
              </a:ext>
            </a:extLst>
          </p:cNvPr>
          <p:cNvSpPr/>
          <p:nvPr/>
        </p:nvSpPr>
        <p:spPr>
          <a:xfrm>
            <a:off x="993374" y="2540348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profissional da área de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{tema/profissão}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 deseja compartilhar um aprendizado, reflexão ou experiência relevante com sua rede.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6F8C0A5-308C-2266-57C3-F60DC6D15F74}"/>
              </a:ext>
            </a:extLst>
          </p:cNvPr>
          <p:cNvSpPr/>
          <p:nvPr/>
        </p:nvSpPr>
        <p:spPr>
          <a:xfrm>
            <a:off x="992237" y="3944852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Escreva um artigo curto e envolvente sobre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{assunto do artigo}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com tom profissional e acessível.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DCE75F64-A6AC-83CA-EE7D-5044A5463D81}"/>
              </a:ext>
            </a:extLst>
          </p:cNvPr>
          <p:cNvSpPr/>
          <p:nvPr/>
        </p:nvSpPr>
        <p:spPr>
          <a:xfrm>
            <a:off x="992237" y="5349356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assunto: </a:t>
            </a:r>
            <a:r>
              <a:rPr lang="pt-BR" sz="1875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uso da IA na educação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A inteligência artificial não é o futuro — ela já está na sala de aula. Nos últimos meses, testei ferramentas como o ChatGPT e o Gamma para criar planos de aula personalizados em minutos. O impacto foi real: mais tempo para os alunos, menos retrabalho e mais criatividade. A pergunta agora é: estamos preparando os professores para esse novo cenário?</a:t>
            </a:r>
          </a:p>
          <a:p>
            <a:pPr>
              <a:lnSpc>
                <a:spcPts val="3000"/>
              </a:lnSpc>
            </a:pPr>
            <a:r>
              <a:rPr lang="pt-BR" sz="2000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💡 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Como a IA já está mudando o seu jeito de ensinar?</a:t>
            </a:r>
            <a:endParaRPr lang="en-US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5DF28488-7265-1ADC-DA48-7E8FB5731342}"/>
              </a:ext>
            </a:extLst>
          </p:cNvPr>
          <p:cNvSpPr/>
          <p:nvPr/>
        </p:nvSpPr>
        <p:spPr>
          <a:xfrm>
            <a:off x="992237" y="8572500"/>
            <a:ext cx="6932563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 3 a 5 parágrafos curtos. Comece com uma frase de impacto. Dê 1 exemplo prático ou experiência sua. Termine com uma pergunta. Use até 2 emojis se quiser.</a:t>
            </a:r>
            <a:endParaRPr lang="en-US" sz="1875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1AC5524-9895-EAD4-85B6-A8251E881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600" y="4760310"/>
            <a:ext cx="8033259" cy="3769541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A12D212E-4C93-EA44-A2F7-A2E4B92E0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78" y="2628900"/>
            <a:ext cx="8009681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86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06888" y="3561413"/>
            <a:ext cx="6579199" cy="5166094"/>
          </a:xfrm>
          <a:custGeom>
            <a:avLst/>
            <a:gdLst/>
            <a:ahLst/>
            <a:cxnLst/>
            <a:rect l="l" t="t" r="r" b="b"/>
            <a:pathLst>
              <a:path w="6579199" h="5166094">
                <a:moveTo>
                  <a:pt x="0" y="0"/>
                </a:moveTo>
                <a:lnTo>
                  <a:pt x="6579199" y="0"/>
                </a:lnTo>
                <a:lnTo>
                  <a:pt x="6579199" y="5166094"/>
                </a:lnTo>
                <a:lnTo>
                  <a:pt x="0" y="51660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10800" y="3586503"/>
            <a:ext cx="6007483" cy="6298803"/>
          </a:xfrm>
          <a:custGeom>
            <a:avLst/>
            <a:gdLst/>
            <a:ahLst/>
            <a:cxnLst/>
            <a:rect l="l" t="t" r="r" b="b"/>
            <a:pathLst>
              <a:path w="6007483" h="6298803">
                <a:moveTo>
                  <a:pt x="0" y="0"/>
                </a:moveTo>
                <a:lnTo>
                  <a:pt x="6007483" y="0"/>
                </a:lnTo>
                <a:lnTo>
                  <a:pt x="6007483" y="6298803"/>
                </a:lnTo>
                <a:lnTo>
                  <a:pt x="0" y="62988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080EAE-0FF1-A98B-78AA-4E975D8AE982}"/>
              </a:ext>
            </a:extLst>
          </p:cNvPr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B46D2-9EE3-EAC1-B94C-41950B21B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463C0BD5-DD3D-5BAA-40D5-B8741C154B94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A92E8C04-BB60-399F-1564-6463D1621A34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4.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Resumo de Artigo Acadêmico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724738B-4D78-534B-008B-2214556E2630}"/>
              </a:ext>
            </a:extLst>
          </p:cNvPr>
          <p:cNvSpPr/>
          <p:nvPr/>
        </p:nvSpPr>
        <p:spPr>
          <a:xfrm>
            <a:off x="993374" y="2540348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estudante do ensino médio ou superior e precisa entender rapidamente os pontos principais de um artigo acadêmico.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B27408B5-B5A1-BBAD-D500-17229B762515}"/>
              </a:ext>
            </a:extLst>
          </p:cNvPr>
          <p:cNvSpPr/>
          <p:nvPr/>
        </p:nvSpPr>
        <p:spPr>
          <a:xfrm>
            <a:off x="992237" y="3706213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Resuma o artigo abaixo destacando: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Objetivo do estudo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Principais resultados ou conclusões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Pontos-chave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de aprendizado (o que o leitor deve levar com base na leitura)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A6D013FB-9EEC-7074-C34B-5C5EB9EB9377}"/>
              </a:ext>
            </a:extLst>
          </p:cNvPr>
          <p:cNvSpPr/>
          <p:nvPr/>
        </p:nvSpPr>
        <p:spPr>
          <a:xfrm>
            <a:off x="988825" y="6172512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Resuma este artigo: "</a:t>
            </a:r>
            <a:r>
              <a:rPr lang="pt-BR" sz="1875" i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Título do artigo: A influência da tecnologia no desempenho dos alunos do ensino médio.“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Destaque o objetivo da pesquisa, os principais resultados encontrados e o que podemos aprender com este estudo. Use uma linguagem simples e direta.</a:t>
            </a:r>
            <a:endParaRPr lang="en-US" sz="1875" dirty="0">
              <a:latin typeface="Instrument Sans Medium" pitchFamily="34" charset="0"/>
              <a:cs typeface="Instrument Sans Medium" pitchFamily="34" charset="-12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8A53F09C-8B3E-442C-F7D7-99325B083716}"/>
              </a:ext>
            </a:extLst>
          </p:cNvPr>
          <p:cNvSpPr/>
          <p:nvPr/>
        </p:nvSpPr>
        <p:spPr>
          <a:xfrm>
            <a:off x="9677400" y="2540348"/>
            <a:ext cx="7315200" cy="4500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 da resposta esperada utilizando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MARKDOWN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chemeClr val="tx1">
                    <a:lumMod val="50000"/>
                    <a:lumOff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### 🧠 Objetivo do estudo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- [Resumo com 1 ou 2 frases]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chemeClr val="tx1">
                    <a:lumMod val="50000"/>
                    <a:lumOff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### ✅ Principais resultados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- [Lista com 2 a 4 achados principais]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chemeClr val="tx1">
                    <a:lumMod val="50000"/>
                    <a:lumOff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### 📌 Aprendizados e reflexões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- [Resumo com os principais insights ou lições que o leitor pode aplicar ou refletir]</a:t>
            </a:r>
            <a:endParaRPr lang="en-US" sz="1875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B5F9F68-6B64-162C-C830-8DB3EF39B0E5}"/>
              </a:ext>
            </a:extLst>
          </p:cNvPr>
          <p:cNvSpPr txBox="1"/>
          <p:nvPr/>
        </p:nvSpPr>
        <p:spPr>
          <a:xfrm>
            <a:off x="9677400" y="7684525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https://www.markdownguide.org/basic-syntax/?utm_source=chatgpt.com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539296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E1FC4-E264-942C-4F48-15AD16D0A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D79FF49-E181-7425-34E2-662D0C874AB0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A4D9F109-9F4D-4D82-C1BC-4BBE53E39B5A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4.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Resumo de Artigo Acadêmico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4B5C66E-ACE2-0B31-EAE7-5FAB3CC1127A}"/>
              </a:ext>
            </a:extLst>
          </p:cNvPr>
          <p:cNvSpPr/>
          <p:nvPr/>
        </p:nvSpPr>
        <p:spPr>
          <a:xfrm>
            <a:off x="993374" y="2540348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estudante do ensino médio ou superior e precisa entender rapidamente os pontos principais de um artigo acadêmico.</a:t>
            </a:r>
            <a:endParaRPr lang="en-US" sz="187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17BF6B8-5110-7FD1-5FEF-C2FA4371EE96}"/>
              </a:ext>
            </a:extLst>
          </p:cNvPr>
          <p:cNvSpPr/>
          <p:nvPr/>
        </p:nvSpPr>
        <p:spPr>
          <a:xfrm>
            <a:off x="992237" y="3706213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Instrução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Resuma o artigo abaixo destacando: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Objetivo do estudo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Principais resultados ou conclusões</a:t>
            </a:r>
          </a:p>
          <a:p>
            <a:pPr marL="457200" indent="-457200">
              <a:lnSpc>
                <a:spcPts val="3000"/>
              </a:lnSpc>
              <a:buAutoNum type="arabicPeriod"/>
            </a:pPr>
            <a:r>
              <a:rPr lang="pt-BR" sz="1875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Pontos-chave</a:t>
            </a: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de aprendizado (o que o leitor deve levar com base na leitura)</a:t>
            </a:r>
            <a:endParaRPr lang="en-US" sz="1875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FC27F49B-4A00-FABC-981D-572BF863648E}"/>
              </a:ext>
            </a:extLst>
          </p:cNvPr>
          <p:cNvSpPr/>
          <p:nvPr/>
        </p:nvSpPr>
        <p:spPr>
          <a:xfrm>
            <a:off x="988825" y="6172512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Exemplo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Resuma este artigo: "</a:t>
            </a:r>
            <a:r>
              <a:rPr lang="pt-BR" sz="1875" i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Título do artigo: A influência da tecnologia no desempenho dos alunos do ensino médio.“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Destaque o objetivo da pesquisa, os principais resultados encontrados e o que podemos aprender com este estudo. Use uma linguagem simples e direta.</a:t>
            </a:r>
            <a:endParaRPr lang="en-US" sz="1875" dirty="0">
              <a:latin typeface="Instrument Sans Medium" pitchFamily="34" charset="0"/>
              <a:cs typeface="Instrument Sans Medium" pitchFamily="34" charset="-12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DC53180-A96B-A06C-6BFF-8ECC928CC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5432" y="776423"/>
            <a:ext cx="6820852" cy="218152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2D5BFFE-9517-EB8A-D6FE-AFF6A121C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0" y="2964624"/>
            <a:ext cx="6592220" cy="396295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3D788AB1-9680-6948-9BE1-00A2E100E6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2020" y="7327864"/>
            <a:ext cx="6639852" cy="257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1506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BBB01-62B4-9AAF-D8F9-C68092D7F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B7DE3B1-936E-CBFF-F64B-A0669D013CC7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90AEC3D7-913D-40EE-1AC8-614E68E3F546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5.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Análise de Dados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A4067BE5-777B-1D03-E9E2-48DCC24764E2}"/>
              </a:ext>
            </a:extLst>
          </p:cNvPr>
          <p:cNvSpPr/>
          <p:nvPr/>
        </p:nvSpPr>
        <p:spPr>
          <a:xfrm>
            <a:off x="993374" y="2540348"/>
            <a:ext cx="8150626" cy="7327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 1 – </a:t>
            </a:r>
            <a:r>
              <a:rPr lang="pt-BR" sz="1875" b="1" dirty="0">
                <a:solidFill>
                  <a:schemeClr val="accent3">
                    <a:lumMod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de Vendas por Produto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CONTEXTO: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analista de dados.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INSTRUÇÃO: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Analise o desempenho de vendas por produto com base no arquivo "dados_vendas.csv".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CONTEÚDO: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Gere um gráfico de colunas com o total de vendas de cada produto ao longo dos meses.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Interprete o gráfico destacando qual produto teve maior variação e qual se manteve mais constante.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FORMATO: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Retorne o gráfico seguido de um parágrafo interpretativo com linguagem simples.</a:t>
            </a:r>
            <a:endParaRPr lang="en-US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CD8A5785-E660-9CEB-B246-A2FFFB7CE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815092"/>
            <a:ext cx="8458218" cy="5074931"/>
          </a:xfrm>
          <a:prstGeom prst="rect">
            <a:avLst/>
          </a:prstGeom>
        </p:spPr>
      </p:pic>
      <p:sp>
        <p:nvSpPr>
          <p:cNvPr id="15" name="Text 2">
            <a:extLst>
              <a:ext uri="{FF2B5EF4-FFF2-40B4-BE49-F238E27FC236}">
                <a16:creationId xmlns:a16="http://schemas.microsoft.com/office/drawing/2014/main" id="{53C67335-DCDD-47E6-3A03-0EEA222C1950}"/>
              </a:ext>
            </a:extLst>
          </p:cNvPr>
          <p:cNvSpPr/>
          <p:nvPr/>
        </p:nvSpPr>
        <p:spPr>
          <a:xfrm>
            <a:off x="9753600" y="5981700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interpretativa: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</a:t>
            </a: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Produto A apresentou variações significativas entre os meses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sugerindo sazonalidade ou influência de campanhas pontuais.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</a:t>
            </a: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Produto C manteve um desempenho mais estável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com vendas consistentes ao longo do semestre.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</a:t>
            </a: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Produto B teve oscilações moderadas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ficando entre os dois extremos.</a:t>
            </a:r>
            <a:endParaRPr lang="en-US" sz="1875" dirty="0">
              <a:latin typeface="Instrument Sans Medium" pitchFamily="34" charset="0"/>
              <a:cs typeface="Instrument Sans Medium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4311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E4AB20-99A1-E168-EAB0-F627C846E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8AA8508-1FE5-3A49-5466-1A6F4BA28790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3C21EF09-470B-579A-6924-60E9EEF44D6C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5.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Análise de Dados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1D050BF3-B913-7808-C886-022D3AC1C33A}"/>
              </a:ext>
            </a:extLst>
          </p:cNvPr>
          <p:cNvSpPr/>
          <p:nvPr/>
        </p:nvSpPr>
        <p:spPr>
          <a:xfrm>
            <a:off x="993374" y="2540348"/>
            <a:ext cx="7693426" cy="7327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 2 – </a:t>
            </a:r>
            <a:r>
              <a:rPr lang="pt-BR" sz="1875" b="1" dirty="0">
                <a:solidFill>
                  <a:schemeClr val="accent6">
                    <a:lumMod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Receita Total Mensal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CONTEXTO: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é um consultor de negócios avaliando os resultados financeiros de um semestre.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INSTRUÇÃO: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Utilize os dados do arquivo "dados_vendas.csv" para calcular a receita total por mês.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CONTEÚDO: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Gere um gráfico de linhas mostrando a evolução da receita mês a mês.</a:t>
            </a:r>
          </a:p>
          <a:p>
            <a:pPr marL="342900" indent="-342900">
              <a:lnSpc>
                <a:spcPts val="3000"/>
              </a:lnSpc>
              <a:buFontTx/>
              <a:buChar char="-"/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Aponte quais meses tiveram melhor e pior desempenho e possíveis hipóteses para essa variação.</a:t>
            </a:r>
          </a:p>
          <a:p>
            <a:pPr marL="342900" indent="-342900">
              <a:lnSpc>
                <a:spcPts val="3000"/>
              </a:lnSpc>
              <a:buFontTx/>
              <a:buChar char="-"/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FORMATO: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- Apresente o gráfico com legenda e uma análise descritiva de até 5 linhas.</a:t>
            </a:r>
            <a:endParaRPr lang="en-US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BE4109-3C29-C181-DECE-FD1F3E8976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626" y="795188"/>
            <a:ext cx="8771184" cy="5262711"/>
          </a:xfrm>
          <a:prstGeom prst="rect">
            <a:avLst/>
          </a:prstGeom>
        </p:spPr>
      </p:pic>
      <p:sp>
        <p:nvSpPr>
          <p:cNvPr id="6" name="Text 2">
            <a:extLst>
              <a:ext uri="{FF2B5EF4-FFF2-40B4-BE49-F238E27FC236}">
                <a16:creationId xmlns:a16="http://schemas.microsoft.com/office/drawing/2014/main" id="{4A373949-4B26-B327-2E91-E139C9246B49}"/>
              </a:ext>
            </a:extLst>
          </p:cNvPr>
          <p:cNvSpPr/>
          <p:nvPr/>
        </p:nvSpPr>
        <p:spPr>
          <a:xfrm>
            <a:off x="9753600" y="5981700"/>
            <a:ext cx="8150626" cy="11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interpretativa: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mês com maior receita foi Março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seguido por Maio, indicando possíveis picos de vendas ou aumento de preço médio.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Janeiro teve o menor desempenho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o que pode estar ligado ao período pós-férias.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tendência geral mostra flutuações regulares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úteis para planejar ações promocionais ou ajustar estoques.</a:t>
            </a:r>
            <a:endParaRPr lang="en-US" sz="1875" dirty="0">
              <a:latin typeface="Instrument Sans Medium" pitchFamily="34" charset="0"/>
              <a:cs typeface="Instrument Sans Medium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445970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16AEA-D78B-4A03-693B-A18E2F4EB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0BB4426-3798-E305-99B3-69B428EA33E5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5A84DEAF-EB15-0F61-2DA5-E300AF8833A8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5.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Imagens Ilustrativas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FBA4A17B-F449-141C-9B1F-F6603908516A}"/>
              </a:ext>
            </a:extLst>
          </p:cNvPr>
          <p:cNvSpPr/>
          <p:nvPr/>
        </p:nvSpPr>
        <p:spPr>
          <a:xfrm>
            <a:off x="993374" y="2540348"/>
            <a:ext cx="7693426" cy="7327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 2 – </a:t>
            </a:r>
            <a:r>
              <a:rPr lang="pt-BR" sz="1875" b="1" dirty="0">
                <a:solidFill>
                  <a:schemeClr val="accent6">
                    <a:lumMod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Receita Total Mensal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CONTEXTO: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está criando uma apresentação visual ou um material didático sobre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{tema}.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INSTRUÇÃO: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Gere uma imagem ilustrativa, conceitual ou simbólica que represente o tema de forma clara, educativa e visualmente atraente. A imagem deve ser neutra, sem texto, apropriada para uso acadêmico ou profissional.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EXEMPLO:</a:t>
            </a: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cs typeface="Instrument Sans Medium" pitchFamily="34" charset="-120"/>
              </a:rPr>
              <a:t>TEMA: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inteligência artificial na educação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Ilustração digital de um professor e uma estudante interagindo com uma tela holográfica contendo elementos de tecnologia e educação, como gráficos, livros e ícones de IA. Estilo moderno, colorido, sem marcas, com fundo neutro.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E2508518-9031-10DF-D0E5-DF4620DD0EA4}"/>
              </a:ext>
            </a:extLst>
          </p:cNvPr>
          <p:cNvSpPr/>
          <p:nvPr/>
        </p:nvSpPr>
        <p:spPr>
          <a:xfrm>
            <a:off x="9753600" y="3238500"/>
            <a:ext cx="7315200" cy="2837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FORMATO DESEJADO: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endParaRPr lang="pt-BR" sz="1875" b="1" dirty="0"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Estilo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{flat, digital </a:t>
            </a:r>
            <a:r>
              <a:rPr lang="pt-BR" sz="1875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art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vetorial, isométrico, 3D suave, etc.}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Paleta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{cores suaves / vivas / tons pastéis / monocromático}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b="1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Fundo</a:t>
            </a: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{limpo / branco / transparente / em ambiente natural ou tecnológico}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1875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Sem texto, marcas ou rostos realistas</a:t>
            </a:r>
            <a:endParaRPr lang="en-US" sz="1875" dirty="0"/>
          </a:p>
        </p:txBody>
      </p:sp>
    </p:spTree>
    <p:extLst>
      <p:ext uri="{BB962C8B-B14F-4D97-AF65-F5344CB8AC3E}">
        <p14:creationId xmlns:p14="http://schemas.microsoft.com/office/powerpoint/2010/main" val="35775444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56D0E-FA80-81B6-CD63-B158CADA4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772E974-4CEC-51BF-7169-D8144E41BBC4}"/>
              </a:ext>
            </a:extLst>
          </p:cNvPr>
          <p:cNvSpPr/>
          <p:nvPr/>
        </p:nvSpPr>
        <p:spPr>
          <a:xfrm>
            <a:off x="992237" y="795189"/>
            <a:ext cx="7088238" cy="88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938"/>
              </a:lnSpc>
            </a:pPr>
            <a:r>
              <a:rPr lang="pt-BR" sz="5563" noProof="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Aplicação Prática</a:t>
            </a:r>
            <a:endParaRPr lang="pt-BR" sz="5563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7D595D29-1FAE-24DC-AC52-77199F762C6F}"/>
              </a:ext>
            </a:extLst>
          </p:cNvPr>
          <p:cNvSpPr/>
          <p:nvPr/>
        </p:nvSpPr>
        <p:spPr>
          <a:xfrm>
            <a:off x="993374" y="2019300"/>
            <a:ext cx="3281214" cy="376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38"/>
              </a:lnSpc>
            </a:pPr>
            <a:r>
              <a:rPr lang="pt-BR" sz="2313" b="1" dirty="0">
                <a:latin typeface="Instrument Sans Medium" panose="020B0604020202020204" charset="0"/>
                <a:cs typeface="Instrument Sans Medium" panose="020B0604020202020204" charset="0"/>
              </a:rPr>
              <a:t>5. Prompt Estruturado para </a:t>
            </a:r>
            <a:r>
              <a:rPr lang="pt-BR" sz="2313" b="1" dirty="0">
                <a:solidFill>
                  <a:srgbClr val="0070C0"/>
                </a:solidFill>
                <a:latin typeface="Instrument Sans Medium" panose="020B0604020202020204" charset="0"/>
                <a:cs typeface="Instrument Sans Medium" panose="020B0604020202020204" charset="0"/>
              </a:rPr>
              <a:t>Geração de Imagens Ilustrativas</a:t>
            </a:r>
            <a:endParaRPr lang="pt-BR" sz="2313" b="1" dirty="0">
              <a:latin typeface="Instrument Sans Medium" panose="020B0604020202020204" charset="0"/>
              <a:cs typeface="Instrument Sans Medium" panose="020B0604020202020204" charset="0"/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9F11144F-592B-4595-97B1-7A516E3691E9}"/>
              </a:ext>
            </a:extLst>
          </p:cNvPr>
          <p:cNvSpPr/>
          <p:nvPr/>
        </p:nvSpPr>
        <p:spPr>
          <a:xfrm>
            <a:off x="993374" y="2540348"/>
            <a:ext cx="7693426" cy="7327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Prompt 2 – </a:t>
            </a:r>
            <a:r>
              <a:rPr lang="pt-BR" sz="1875" b="1" dirty="0">
                <a:solidFill>
                  <a:schemeClr val="accent6">
                    <a:lumMod val="50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Receita Total Mensal</a:t>
            </a:r>
          </a:p>
          <a:p>
            <a:pPr>
              <a:lnSpc>
                <a:spcPts val="3000"/>
              </a:lnSpc>
            </a:pPr>
            <a:endParaRPr lang="pt-BR" sz="1875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CONTEXTO:</a:t>
            </a:r>
            <a:b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Você está criando uma apresentação visual ou um material didático sobre </a:t>
            </a: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{tema}.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INSTRUÇÃO: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Gere uma imagem ilustrativa, conceitual ou simbólica que represente o tema de forma clara, educativa e visualmente atraente. A imagem deve ser neutra, sem texto, apropriada para uso acadêmico ou profissional.</a:t>
            </a:r>
          </a:p>
          <a:p>
            <a:pPr>
              <a:lnSpc>
                <a:spcPts val="3000"/>
              </a:lnSpc>
            </a:pPr>
            <a:endParaRPr lang="pt-BR" sz="1875" dirty="0">
              <a:solidFill>
                <a:srgbClr val="1E3063"/>
              </a:solidFill>
              <a:latin typeface="Instrument Sans Medium" pitchFamily="34" charset="0"/>
              <a:cs typeface="Instrument Sans Medium" pitchFamily="34" charset="-120"/>
            </a:endParaRP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EXEMPLO:</a:t>
            </a:r>
          </a:p>
          <a:p>
            <a:pPr>
              <a:lnSpc>
                <a:spcPts val="3000"/>
              </a:lnSpc>
            </a:pPr>
            <a:r>
              <a:rPr lang="pt-BR" sz="1875" b="1" dirty="0">
                <a:solidFill>
                  <a:srgbClr val="0070C0"/>
                </a:solidFill>
                <a:latin typeface="Instrument Sans Medium" pitchFamily="34" charset="0"/>
                <a:cs typeface="Instrument Sans Medium" pitchFamily="34" charset="-120"/>
              </a:rPr>
              <a:t>TEMA: </a:t>
            </a:r>
            <a:r>
              <a:rPr lang="pt-BR" sz="1875" b="1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inteligência artificial na educação</a:t>
            </a:r>
          </a:p>
          <a:p>
            <a:pPr>
              <a:lnSpc>
                <a:spcPts val="3000"/>
              </a:lnSpc>
            </a:pPr>
            <a:r>
              <a:rPr lang="pt-BR" sz="1875" dirty="0">
                <a:solidFill>
                  <a:srgbClr val="1E3063"/>
                </a:solidFill>
                <a:latin typeface="Instrument Sans Medium" pitchFamily="34" charset="0"/>
                <a:cs typeface="Instrument Sans Medium" pitchFamily="34" charset="-120"/>
              </a:rPr>
              <a:t>Ilustração digital de um professor e uma estudante interagindo com uma tela holográfica contendo elementos de tecnologia e educação, como gráficos, livros e ícones de IA. Estilo moderno, colorido, sem marcas, com fundo neutro.</a:t>
            </a:r>
          </a:p>
        </p:txBody>
      </p:sp>
      <p:pic>
        <p:nvPicPr>
          <p:cNvPr id="5" name="Picture 2" descr="Imagem gerada">
            <a:extLst>
              <a:ext uri="{FF2B5EF4-FFF2-40B4-BE49-F238E27FC236}">
                <a16:creationId xmlns:a16="http://schemas.microsoft.com/office/drawing/2014/main" id="{B8B15A2C-07B0-F0D8-9515-8369175DA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0" y="457200"/>
            <a:ext cx="9372600" cy="937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32368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2E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3400" y="3053453"/>
            <a:ext cx="5533043" cy="996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0"/>
              </a:lnSpc>
            </a:pPr>
            <a:r>
              <a:rPr lang="en-US" sz="6900" b="1" spc="-69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OBRIGADO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324100" y="4612617"/>
            <a:ext cx="5533043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emmanoelmonteiro</a:t>
            </a:r>
            <a:endParaRPr lang="en-US" sz="3200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57DD0092-B7A7-06FF-D3C3-F63EE748489C}"/>
              </a:ext>
            </a:extLst>
          </p:cNvPr>
          <p:cNvSpPr txBox="1"/>
          <p:nvPr/>
        </p:nvSpPr>
        <p:spPr>
          <a:xfrm>
            <a:off x="2321825" y="5532898"/>
            <a:ext cx="5533043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emmanoelmonteiro</a:t>
            </a:r>
            <a:endParaRPr lang="en-US" sz="3200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A5865CF3-7AB1-10DC-2FAF-520A237BE0A5}"/>
              </a:ext>
            </a:extLst>
          </p:cNvPr>
          <p:cNvSpPr txBox="1"/>
          <p:nvPr/>
        </p:nvSpPr>
        <p:spPr>
          <a:xfrm>
            <a:off x="2349120" y="6453179"/>
            <a:ext cx="5533043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emmanoeljr@gmail.com</a:t>
            </a:r>
          </a:p>
        </p:txBody>
      </p:sp>
      <p:pic>
        <p:nvPicPr>
          <p:cNvPr id="2050" name="Picture 2" descr="Logotipo do linkedin - ícones de social grátis">
            <a:extLst>
              <a:ext uri="{FF2B5EF4-FFF2-40B4-BE49-F238E27FC236}">
                <a16:creationId xmlns:a16="http://schemas.microsoft.com/office/drawing/2014/main" id="{1BD253FB-458C-5B01-4254-27E375E73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4512327"/>
            <a:ext cx="723900" cy="7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nstagram - ícones de o negócio grátis">
            <a:extLst>
              <a:ext uri="{FF2B5EF4-FFF2-40B4-BE49-F238E27FC236}">
                <a16:creationId xmlns:a16="http://schemas.microsoft.com/office/drawing/2014/main" id="{655BEAA3-5979-4FDE-127C-C3383BABA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5419034"/>
            <a:ext cx="723900" cy="7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Download Gmail | Baixaki">
            <a:extLst>
              <a:ext uri="{FF2B5EF4-FFF2-40B4-BE49-F238E27FC236}">
                <a16:creationId xmlns:a16="http://schemas.microsoft.com/office/drawing/2014/main" id="{52CDF089-6D29-206B-C0BB-B40EE359C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6405653"/>
            <a:ext cx="723900" cy="7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m gerada">
            <a:extLst>
              <a:ext uri="{FF2B5EF4-FFF2-40B4-BE49-F238E27FC236}">
                <a16:creationId xmlns:a16="http://schemas.microsoft.com/office/drawing/2014/main" id="{BA743899-17DD-31F1-734A-7A3510946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0" y="457200"/>
            <a:ext cx="9372600" cy="937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C08A093-89AF-C08B-77D0-FB6159AA19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7511159"/>
            <a:ext cx="1492249" cy="205184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57355DF-C799-6727-7CBD-B84A90A90B7F}"/>
              </a:ext>
            </a:extLst>
          </p:cNvPr>
          <p:cNvSpPr txBox="1"/>
          <p:nvPr/>
        </p:nvSpPr>
        <p:spPr>
          <a:xfrm>
            <a:off x="3069046" y="8124147"/>
            <a:ext cx="4038600" cy="1438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2000" b="1" dirty="0">
                <a:solidFill>
                  <a:schemeClr val="bg1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Emmanoel Monteiro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2000" dirty="0" err="1">
                <a:solidFill>
                  <a:schemeClr val="bg1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Msc</a:t>
            </a:r>
            <a:r>
              <a:rPr lang="pt-BR" sz="2000" dirty="0">
                <a:solidFill>
                  <a:schemeClr val="bg1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. Engenharia de Software 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pt-BR" sz="2000" dirty="0">
                <a:solidFill>
                  <a:schemeClr val="bg1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Esp. Gestão de Projetos de TI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3411" y="3561412"/>
            <a:ext cx="6509345" cy="6314065"/>
          </a:xfrm>
          <a:custGeom>
            <a:avLst/>
            <a:gdLst/>
            <a:ahLst/>
            <a:cxnLst/>
            <a:rect l="l" t="t" r="r" b="b"/>
            <a:pathLst>
              <a:path w="6509345" h="6314065">
                <a:moveTo>
                  <a:pt x="0" y="0"/>
                </a:moveTo>
                <a:lnTo>
                  <a:pt x="6509345" y="0"/>
                </a:lnTo>
                <a:lnTo>
                  <a:pt x="6509345" y="6314065"/>
                </a:lnTo>
                <a:lnTo>
                  <a:pt x="0" y="63140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96763" y="3577729"/>
            <a:ext cx="6568708" cy="6297748"/>
          </a:xfrm>
          <a:custGeom>
            <a:avLst/>
            <a:gdLst/>
            <a:ahLst/>
            <a:cxnLst/>
            <a:rect l="l" t="t" r="r" b="b"/>
            <a:pathLst>
              <a:path w="6568708" h="6297748">
                <a:moveTo>
                  <a:pt x="0" y="0"/>
                </a:moveTo>
                <a:lnTo>
                  <a:pt x="6568707" y="0"/>
                </a:lnTo>
                <a:lnTo>
                  <a:pt x="6568707" y="6297748"/>
                </a:lnTo>
                <a:lnTo>
                  <a:pt x="0" y="62977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0E8BC5-0901-A3D1-8821-3ECB10B29D7B}"/>
              </a:ext>
            </a:extLst>
          </p:cNvPr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3007" y="4071962"/>
            <a:ext cx="8734536" cy="5729493"/>
          </a:xfrm>
          <a:custGeom>
            <a:avLst/>
            <a:gdLst/>
            <a:ahLst/>
            <a:cxnLst/>
            <a:rect l="l" t="t" r="r" b="b"/>
            <a:pathLst>
              <a:path w="8734536" h="5729493">
                <a:moveTo>
                  <a:pt x="0" y="0"/>
                </a:moveTo>
                <a:lnTo>
                  <a:pt x="8734536" y="0"/>
                </a:lnTo>
                <a:lnTo>
                  <a:pt x="8734536" y="5729494"/>
                </a:lnTo>
                <a:lnTo>
                  <a:pt x="0" y="57294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127543" y="4135723"/>
            <a:ext cx="6767451" cy="5675926"/>
          </a:xfrm>
          <a:custGeom>
            <a:avLst/>
            <a:gdLst/>
            <a:ahLst/>
            <a:cxnLst/>
            <a:rect l="l" t="t" r="r" b="b"/>
            <a:pathLst>
              <a:path w="6767451" h="5675926">
                <a:moveTo>
                  <a:pt x="0" y="0"/>
                </a:moveTo>
                <a:lnTo>
                  <a:pt x="6767450" y="0"/>
                </a:lnTo>
                <a:lnTo>
                  <a:pt x="6767450" y="5675927"/>
                </a:lnTo>
                <a:lnTo>
                  <a:pt x="0" y="56759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DCFFEC-6D4A-076E-C932-655A88A68DB7}"/>
              </a:ext>
            </a:extLst>
          </p:cNvPr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1042" y="3748026"/>
            <a:ext cx="7529831" cy="6061514"/>
          </a:xfrm>
          <a:custGeom>
            <a:avLst/>
            <a:gdLst/>
            <a:ahLst/>
            <a:cxnLst/>
            <a:rect l="l" t="t" r="r" b="b"/>
            <a:pathLst>
              <a:path w="7529831" h="6061514">
                <a:moveTo>
                  <a:pt x="0" y="0"/>
                </a:moveTo>
                <a:lnTo>
                  <a:pt x="7529831" y="0"/>
                </a:lnTo>
                <a:lnTo>
                  <a:pt x="7529831" y="6061514"/>
                </a:lnTo>
                <a:lnTo>
                  <a:pt x="0" y="60615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064959" y="3748026"/>
            <a:ext cx="8001998" cy="6061514"/>
          </a:xfrm>
          <a:custGeom>
            <a:avLst/>
            <a:gdLst/>
            <a:ahLst/>
            <a:cxnLst/>
            <a:rect l="l" t="t" r="r" b="b"/>
            <a:pathLst>
              <a:path w="8001998" h="6061514">
                <a:moveTo>
                  <a:pt x="0" y="0"/>
                </a:moveTo>
                <a:lnTo>
                  <a:pt x="8001999" y="0"/>
                </a:lnTo>
                <a:lnTo>
                  <a:pt x="8001999" y="6061514"/>
                </a:lnTo>
                <a:lnTo>
                  <a:pt x="0" y="606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07019C-CCE7-47C2-220C-B87CA857E87C}"/>
              </a:ext>
            </a:extLst>
          </p:cNvPr>
          <p:cNvSpPr txBox="1"/>
          <p:nvPr/>
        </p:nvSpPr>
        <p:spPr>
          <a:xfrm>
            <a:off x="1028700" y="1018319"/>
            <a:ext cx="16724665" cy="255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Entramos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2025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cenário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de </a:t>
            </a:r>
            <a:r>
              <a:rPr lang="en-US" sz="6000" b="1" spc="-60" dirty="0" err="1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urgência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para articular </a:t>
            </a:r>
            <a:r>
              <a:rPr lang="en-US" sz="6000" b="1" spc="-60" dirty="0" err="1">
                <a:solidFill>
                  <a:schemeClr val="tx2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competências</a:t>
            </a:r>
            <a:r>
              <a:rPr lang="en-US" sz="6000" b="1" spc="-60" dirty="0">
                <a:solidFill>
                  <a:srgbClr val="C00000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técnicas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e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éticas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em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IA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2EB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DEA1F6-F773-8CC4-0E8B-D45A5D000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117156B7-4160-A153-9EE8-2DFF8E96F008}"/>
              </a:ext>
            </a:extLst>
          </p:cNvPr>
          <p:cNvSpPr txBox="1"/>
          <p:nvPr/>
        </p:nvSpPr>
        <p:spPr>
          <a:xfrm>
            <a:off x="381000" y="3455858"/>
            <a:ext cx="17526000" cy="3375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2787"/>
              </a:lnSpc>
            </a:pPr>
            <a:r>
              <a:rPr lang="pt-BR" sz="9600" b="1" spc="-116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Como está o Brasil na Era da IA Generativa?</a:t>
            </a:r>
          </a:p>
        </p:txBody>
      </p:sp>
    </p:spTree>
    <p:extLst>
      <p:ext uri="{BB962C8B-B14F-4D97-AF65-F5344CB8AC3E}">
        <p14:creationId xmlns:p14="http://schemas.microsoft.com/office/powerpoint/2010/main" val="4026388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4BA4D-31AB-C091-118A-E00E8ACA5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571369-9C4E-BFAD-837C-06D2AC259C6C}"/>
              </a:ext>
            </a:extLst>
          </p:cNvPr>
          <p:cNvSpPr txBox="1"/>
          <p:nvPr/>
        </p:nvSpPr>
        <p:spPr>
          <a:xfrm>
            <a:off x="1028700" y="1018319"/>
            <a:ext cx="16724665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Inteligência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artificial no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Brasil</a:t>
            </a:r>
            <a:endParaRPr lang="en-US" sz="6000" b="1" spc="-60" dirty="0">
              <a:solidFill>
                <a:srgbClr val="1B1B1B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06A6C16-6C32-544F-069A-576C86606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687" y="1883940"/>
            <a:ext cx="7335274" cy="8354591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96CB542D-394F-0300-34A9-3C5C6C8A6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400" y="2195480"/>
            <a:ext cx="4333875" cy="773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9AAD018-4657-4994-EE31-B27743C59BF8}"/>
              </a:ext>
            </a:extLst>
          </p:cNvPr>
          <p:cNvSpPr txBox="1"/>
          <p:nvPr/>
        </p:nvSpPr>
        <p:spPr>
          <a:xfrm>
            <a:off x="12892705" y="4076700"/>
            <a:ext cx="433387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200" b="0" i="0" dirty="0">
                <a:solidFill>
                  <a:srgbClr val="2C2F34"/>
                </a:solidFill>
                <a:effectLst/>
                <a:latin typeface="-apple-system"/>
              </a:rPr>
              <a:t>Os pilares avaliados são P&amp;D, </a:t>
            </a:r>
            <a:r>
              <a:rPr lang="pt-BR" sz="3200" b="1" i="0" dirty="0">
                <a:solidFill>
                  <a:srgbClr val="2C2F34"/>
                </a:solidFill>
                <a:effectLst/>
                <a:latin typeface="-apple-system"/>
              </a:rPr>
              <a:t>IA responsável</a:t>
            </a:r>
            <a:r>
              <a:rPr lang="pt-BR" sz="3200" b="0" i="0" dirty="0">
                <a:solidFill>
                  <a:srgbClr val="2C2F34"/>
                </a:solidFill>
                <a:effectLst/>
                <a:latin typeface="-apple-system"/>
              </a:rPr>
              <a:t>, economia, educação, diversidade, regulação e governança, opinião pública e infraestrutura.</a:t>
            </a:r>
            <a:endParaRPr lang="pt-BR" sz="3200" dirty="0"/>
          </a:p>
        </p:txBody>
      </p:sp>
      <p:sp>
        <p:nvSpPr>
          <p:cNvPr id="7" name="Seta: para a Esquerda 6">
            <a:extLst>
              <a:ext uri="{FF2B5EF4-FFF2-40B4-BE49-F238E27FC236}">
                <a16:creationId xmlns:a16="http://schemas.microsoft.com/office/drawing/2014/main" id="{4617BDB0-763A-37FF-E86D-968BDB7D5989}"/>
              </a:ext>
            </a:extLst>
          </p:cNvPr>
          <p:cNvSpPr/>
          <p:nvPr/>
        </p:nvSpPr>
        <p:spPr>
          <a:xfrm>
            <a:off x="11658600" y="8737795"/>
            <a:ext cx="1371600" cy="76200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124" name="Picture 4" descr="ConvergenciaDigital">
            <a:extLst>
              <a:ext uri="{FF2B5EF4-FFF2-40B4-BE49-F238E27FC236}">
                <a16:creationId xmlns:a16="http://schemas.microsoft.com/office/drawing/2014/main" id="{105205B1-A168-B17B-F107-679B95A40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883939"/>
            <a:ext cx="3571875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7138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597C2-DCA7-40B9-A654-2B43F9F57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2366636-1334-A5D5-52CE-4F2C695990D7}"/>
              </a:ext>
            </a:extLst>
          </p:cNvPr>
          <p:cNvSpPr txBox="1"/>
          <p:nvPr/>
        </p:nvSpPr>
        <p:spPr>
          <a:xfrm>
            <a:off x="1028700" y="1018319"/>
            <a:ext cx="16724665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Inteligência</a:t>
            </a:r>
            <a:r>
              <a:rPr lang="en-US" sz="6000" b="1" spc="-60" dirty="0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artificial no </a:t>
            </a:r>
            <a:r>
              <a:rPr lang="en-US" sz="6000" b="1" spc="-60" dirty="0" err="1">
                <a:solidFill>
                  <a:srgbClr val="1B1B1B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Brasil</a:t>
            </a:r>
            <a:endParaRPr lang="en-US" sz="6000" b="1" spc="-60" dirty="0">
              <a:solidFill>
                <a:srgbClr val="1B1B1B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pic>
        <p:nvPicPr>
          <p:cNvPr id="1026" name="Picture 2" descr="Mandala Computação">
            <a:extLst>
              <a:ext uri="{FF2B5EF4-FFF2-40B4-BE49-F238E27FC236}">
                <a16:creationId xmlns:a16="http://schemas.microsoft.com/office/drawing/2014/main" id="{12D83521-E554-F197-F6D0-10DA60396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171700"/>
            <a:ext cx="7514172" cy="752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FE02115-0214-45A7-046B-A2B71725799E}"/>
              </a:ext>
            </a:extLst>
          </p:cNvPr>
          <p:cNvSpPr txBox="1"/>
          <p:nvPr/>
        </p:nvSpPr>
        <p:spPr>
          <a:xfrm>
            <a:off x="8609365" y="2400300"/>
            <a:ext cx="914400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A inclusão da Computação na educação básica foi inicialmente prevista nas 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</a:rPr>
              <a:t>Resoluções 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CNE/CP 02/2017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</a:rPr>
              <a:t> 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e 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CNE/CP 04/2018</a:t>
            </a:r>
            <a:r>
              <a:rPr lang="pt-BR" sz="3200" b="1" dirty="0">
                <a:solidFill>
                  <a:srgbClr val="1B1B1B"/>
                </a:solidFill>
                <a:latin typeface="Poppins Medium"/>
                <a:cs typeface="Poppins Medium"/>
              </a:rPr>
              <a:t> 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em todas as etapas de ensino. </a:t>
            </a:r>
          </a:p>
          <a:p>
            <a:pPr algn="just"/>
            <a:endParaRPr lang="pt-BR" sz="3200" dirty="0">
              <a:solidFill>
                <a:srgbClr val="1B1B1B"/>
              </a:solidFill>
              <a:latin typeface="Poppins Medium"/>
              <a:cs typeface="Poppins Medium"/>
            </a:endParaRPr>
          </a:p>
          <a:p>
            <a:pPr algn="just"/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Em 17 de fevereiro de 2022, o 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parecer da Norma sobre Computação na Educação Básica – Complemento à Base Nacional Comum Curricular (BNCC)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 e as 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Tabelas de Habilidades e Competências</a:t>
            </a:r>
            <a:r>
              <a:rPr lang="pt-BR" sz="3200" dirty="0">
                <a:solidFill>
                  <a:srgbClr val="1B1B1B"/>
                </a:solidFill>
                <a:latin typeface="Poppins Medium"/>
                <a:cs typeface="Poppins Medium"/>
              </a:rPr>
              <a:t> foram aprovadas com louvor e unanimidade pelo Conselho Nacional de Educação (CNE).</a:t>
            </a:r>
          </a:p>
        </p:txBody>
      </p:sp>
    </p:spTree>
    <p:extLst>
      <p:ext uri="{BB962C8B-B14F-4D97-AF65-F5344CB8AC3E}">
        <p14:creationId xmlns:p14="http://schemas.microsoft.com/office/powerpoint/2010/main" val="269271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990</TotalTime>
  <Words>2390</Words>
  <Application>Microsoft Office PowerPoint</Application>
  <PresentationFormat>Personalizar</PresentationFormat>
  <Paragraphs>254</Paragraphs>
  <Slides>36</Slides>
  <Notes>23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7" baseType="lpstr">
      <vt:lpstr>Instrument Sans Semi Bold</vt:lpstr>
      <vt:lpstr>Arial</vt:lpstr>
      <vt:lpstr>Poppins Bold</vt:lpstr>
      <vt:lpstr>Calibri</vt:lpstr>
      <vt:lpstr>Roboto</vt:lpstr>
      <vt:lpstr>Poppins Medium Bold</vt:lpstr>
      <vt:lpstr>Poppins Medium</vt:lpstr>
      <vt:lpstr>Poppins Light Bold</vt:lpstr>
      <vt:lpstr>Instrument Sans Medium</vt:lpstr>
      <vt:lpstr>-apple-system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Professores Inteligentes Aplicando IA na Prática Pedagógica</dc:title>
  <cp:lastModifiedBy>Emmanoel Monteiro</cp:lastModifiedBy>
  <cp:revision>35</cp:revision>
  <dcterms:created xsi:type="dcterms:W3CDTF">2006-08-16T00:00:00Z</dcterms:created>
  <dcterms:modified xsi:type="dcterms:W3CDTF">2025-07-24T17:04:20Z</dcterms:modified>
  <dc:identifier>DAGoN7c5VAo</dc:identifier>
</cp:coreProperties>
</file>

<file path=docProps/thumbnail.jpeg>
</file>